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7" r:id="rId12"/>
    <p:sldId id="266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1E9F3"/>
    <a:srgbClr val="D2DFEE"/>
    <a:srgbClr val="CFDDED"/>
    <a:srgbClr val="A9C1DF"/>
    <a:srgbClr val="92B1D6"/>
    <a:srgbClr val="B6DBEC"/>
    <a:srgbClr val="2556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809625"/>
          </a:xfrm>
          <a:prstGeom prst="rect">
            <a:avLst/>
          </a:prstGeom>
          <a:solidFill>
            <a:srgbClr val="E1E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Shape 145"/>
          <p:cNvSpPr txBox="1">
            <a:spLocks/>
          </p:cNvSpPr>
          <p:nvPr userDrawn="1"/>
        </p:nvSpPr>
        <p:spPr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ct val="25000"/>
              <a:buFont typeface="Trebuchet MS" pitchFamily="34" charset="0"/>
              <a:buNone/>
              <a:defRPr/>
            </a:pPr>
            <a:r>
              <a:rPr lang="ru-RU" sz="600" b="1">
                <a:solidFill>
                  <a:srgbClr val="255691"/>
                </a:solidFill>
                <a:latin typeface="Trebuchet MS" pitchFamily="34" charset="0"/>
                <a:sym typeface="Trebuchet MS" pitchFamily="34" charset="0"/>
              </a:rPr>
              <a:t/>
            </a:r>
            <a:br>
              <a:rPr lang="ru-RU" sz="600" b="1">
                <a:solidFill>
                  <a:srgbClr val="255691"/>
                </a:solidFill>
                <a:latin typeface="Trebuchet MS" pitchFamily="34" charset="0"/>
                <a:sym typeface="Trebuchet MS" pitchFamily="34" charset="0"/>
              </a:rPr>
            </a:br>
            <a:r>
              <a:rPr lang="ru-RU" sz="2400" b="1">
                <a:solidFill>
                  <a:srgbClr val="255691"/>
                </a:solidFill>
                <a:latin typeface="Trebuchet MS" pitchFamily="34" charset="0"/>
                <a:sym typeface="Trebuchet MS" pitchFamily="34" charset="0"/>
              </a:rPr>
              <a:t>Комплексные решения ООО «НТП Трубопровод»</a:t>
            </a:r>
          </a:p>
          <a:p>
            <a:pPr algn="ctr">
              <a:buClr>
                <a:srgbClr val="000000"/>
              </a:buClr>
              <a:buFont typeface="Arial" charset="0"/>
              <a:buNone/>
              <a:defRPr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048375"/>
            <a:ext cx="914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boprovod.ru/" TargetMode="External"/><Relationship Id="rId2" Type="http://schemas.openxmlformats.org/officeDocument/2006/relationships/hyperlink" Target="mailto:it@truboprovod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3"/>
          <p:cNvSpPr txBox="1">
            <a:spLocks noChangeArrowheads="1"/>
          </p:cNvSpPr>
          <p:nvPr/>
        </p:nvSpPr>
        <p:spPr bwMode="auto">
          <a:xfrm>
            <a:off x="468313" y="836613"/>
            <a:ext cx="82296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Monotype Sorts"/>
              <a:buNone/>
            </a:pPr>
            <a:r>
              <a:rPr lang="ru-RU" altLang="ru-RU" sz="4000"/>
              <a:t>Программа «Изоляция»</a:t>
            </a:r>
            <a:endParaRPr lang="en-US" altLang="ru-RU" sz="4000"/>
          </a:p>
          <a:p>
            <a:pPr marL="342900" indent="-342900" algn="ctr">
              <a:spcBef>
                <a:spcPct val="20000"/>
              </a:spcBef>
              <a:buFont typeface="Monotype Sorts"/>
              <a:buNone/>
            </a:pPr>
            <a:endParaRPr lang="ru-RU" altLang="ru-RU" sz="320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Monotype Sorts"/>
              <a:buNone/>
            </a:pPr>
            <a:endParaRPr lang="en-US" altLang="ru-RU" sz="320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  <a:buFont typeface="Monotype Sorts"/>
              <a:buNone/>
            </a:pPr>
            <a:endParaRPr lang="ru-RU" altLang="ru-RU" sz="4400">
              <a:latin typeface="Calibri" pitchFamily="34" charset="0"/>
              <a:hlinkClick r:id="rId2"/>
            </a:endParaRPr>
          </a:p>
          <a:p>
            <a:pPr marL="342900" indent="-342900" algn="ctr">
              <a:spcBef>
                <a:spcPct val="20000"/>
              </a:spcBef>
              <a:buFont typeface="Monotype Sorts"/>
              <a:buNone/>
            </a:pPr>
            <a:endParaRPr lang="ru-RU" altLang="ru-RU" sz="3200">
              <a:latin typeface="Calibri" pitchFamily="34" charset="0"/>
              <a:hlinkClick r:id="rId2"/>
            </a:endParaRPr>
          </a:p>
          <a:p>
            <a:pPr marL="342900" indent="-342900" algn="r">
              <a:spcBef>
                <a:spcPct val="20000"/>
              </a:spcBef>
              <a:buFont typeface="Monotype Sorts"/>
              <a:buNone/>
            </a:pPr>
            <a:endParaRPr lang="ru-RU" altLang="ru-RU" sz="2000">
              <a:latin typeface="Calibri" pitchFamily="34" charset="0"/>
              <a:hlinkClick r:id="rId2"/>
            </a:endParaRPr>
          </a:p>
          <a:p>
            <a:pPr marL="342900" indent="-342900" algn="r">
              <a:spcBef>
                <a:spcPct val="20000"/>
              </a:spcBef>
              <a:buFont typeface="Monotype Sorts"/>
              <a:buNone/>
            </a:pPr>
            <a:endParaRPr lang="ru-RU" altLang="ru-RU" sz="2000">
              <a:latin typeface="Calibri" pitchFamily="34" charset="0"/>
              <a:hlinkClick r:id="rId2"/>
            </a:endParaRPr>
          </a:p>
          <a:p>
            <a:pPr marL="342900" indent="-342900" algn="r">
              <a:spcBef>
                <a:spcPct val="20000"/>
              </a:spcBef>
              <a:buFont typeface="Monotype Sorts"/>
              <a:buNone/>
            </a:pPr>
            <a:endParaRPr lang="ru-RU" altLang="ru-RU" sz="2000">
              <a:latin typeface="Calibri" pitchFamily="34" charset="0"/>
              <a:hlinkClick r:id="rId2"/>
            </a:endParaRPr>
          </a:p>
          <a:p>
            <a:pPr marL="342900" indent="-342900" algn="r">
              <a:spcBef>
                <a:spcPct val="20000"/>
              </a:spcBef>
              <a:buFont typeface="Monotype Sorts"/>
              <a:buNone/>
            </a:pPr>
            <a:r>
              <a:rPr lang="en-US" altLang="ru-RU" sz="2000">
                <a:latin typeface="Calibri" pitchFamily="34" charset="0"/>
                <a:hlinkClick r:id="rId2"/>
              </a:rPr>
              <a:t>izol@truboprovod.ru</a:t>
            </a:r>
            <a:endParaRPr lang="en-US" altLang="ru-RU" sz="2000">
              <a:latin typeface="Calibri" pitchFamily="34" charset="0"/>
            </a:endParaRPr>
          </a:p>
          <a:p>
            <a:pPr marL="342900" indent="-342900" algn="r">
              <a:spcBef>
                <a:spcPct val="20000"/>
              </a:spcBef>
              <a:buFont typeface="Monotype Sorts"/>
              <a:buNone/>
            </a:pPr>
            <a:r>
              <a:rPr lang="ru-RU" altLang="ru-RU" sz="2000">
                <a:latin typeface="Calibri" pitchFamily="34" charset="0"/>
                <a:hlinkClick r:id="rId3"/>
              </a:rPr>
              <a:t>http://www.truboprovod.ru</a:t>
            </a:r>
            <a:r>
              <a:rPr lang="en-US" altLang="ru-RU" sz="2000">
                <a:latin typeface="Calibri" pitchFamily="34" charset="0"/>
              </a:rPr>
              <a:t> </a:t>
            </a:r>
            <a:endParaRPr lang="ru-RU" altLang="ru-RU" sz="200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844675"/>
            <a:ext cx="53403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84313"/>
            <a:ext cx="5543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43213" y="908050"/>
            <a:ext cx="3217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Модуль климатологии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2290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84313"/>
            <a:ext cx="5543550" cy="40322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146"/>
          <p:cNvSpPr>
            <a:spLocks noChangeArrowheads="1"/>
          </p:cNvSpPr>
          <p:nvPr/>
        </p:nvSpPr>
        <p:spPr bwMode="auto">
          <a:xfrm>
            <a:off x="827088" y="2682875"/>
            <a:ext cx="2649537" cy="623888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ru-RU" sz="1200">
                <a:solidFill>
                  <a:srgbClr val="000000"/>
                </a:solidFill>
                <a:sym typeface="Arial" charset="0"/>
              </a:rPr>
              <a:t>Открытый формат</a:t>
            </a:r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314" name="Shape 147"/>
          <p:cNvSpPr>
            <a:spLocks noChangeArrowheads="1"/>
          </p:cNvSpPr>
          <p:nvPr/>
        </p:nvSpPr>
        <p:spPr bwMode="auto">
          <a:xfrm>
            <a:off x="2339975" y="4556125"/>
            <a:ext cx="4597400" cy="465138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ru-RU" sz="1200">
                <a:solidFill>
                  <a:srgbClr val="000000"/>
                </a:solidFill>
                <a:sym typeface="Arial" charset="0"/>
              </a:rPr>
              <a:t>СУБД «Проект»</a:t>
            </a:r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315" name="Shape 148"/>
          <p:cNvSpPr>
            <a:spLocks noChangeArrowheads="1"/>
          </p:cNvSpPr>
          <p:nvPr/>
        </p:nvSpPr>
        <p:spPr bwMode="auto">
          <a:xfrm>
            <a:off x="3832225" y="2349500"/>
            <a:ext cx="1600200" cy="1785938"/>
          </a:xfrm>
          <a:prstGeom prst="roundRect">
            <a:avLst>
              <a:gd name="adj" fmla="val 16667"/>
            </a:avLst>
          </a:prstGeom>
          <a:solidFill>
            <a:srgbClr val="557C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Изоляция</a:t>
            </a:r>
            <a:endParaRPr 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6" name="Shape 153"/>
          <p:cNvSpPr>
            <a:spLocks noChangeArrowheads="1"/>
          </p:cNvSpPr>
          <p:nvPr/>
        </p:nvSpPr>
        <p:spPr bwMode="auto">
          <a:xfrm rot="-5400000">
            <a:off x="3587750" y="2871788"/>
            <a:ext cx="142875" cy="215900"/>
          </a:xfrm>
          <a:prstGeom prst="downArrow">
            <a:avLst>
              <a:gd name="adj1" fmla="val 50000"/>
              <a:gd name="adj2" fmla="val 50370"/>
            </a:avLst>
          </a:prstGeom>
          <a:solidFill>
            <a:srgbClr val="557C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317" name="Shape 154"/>
          <p:cNvSpPr>
            <a:spLocks noChangeArrowheads="1"/>
          </p:cNvSpPr>
          <p:nvPr/>
        </p:nvSpPr>
        <p:spPr bwMode="auto">
          <a:xfrm rot="10800000">
            <a:off x="4560888" y="4252913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557C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619250" y="1412875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Импорт из 3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D </a:t>
            </a:r>
            <a:r>
              <a:rPr lang="ru-RU" sz="2400" b="1" dirty="0">
                <a:solidFill>
                  <a:schemeClr val="tx2"/>
                </a:solidFill>
                <a:latin typeface="+mj-lt"/>
              </a:rPr>
              <a:t>систем проектирования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319" name="Shape 146"/>
          <p:cNvSpPr>
            <a:spLocks noChangeArrowheads="1"/>
          </p:cNvSpPr>
          <p:nvPr/>
        </p:nvSpPr>
        <p:spPr bwMode="auto">
          <a:xfrm>
            <a:off x="827088" y="3475038"/>
            <a:ext cx="2649537" cy="623887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ModelStudio CS</a:t>
            </a:r>
          </a:p>
        </p:txBody>
      </p:sp>
      <p:sp>
        <p:nvSpPr>
          <p:cNvPr id="13320" name="Shape 153"/>
          <p:cNvSpPr>
            <a:spLocks noChangeArrowheads="1"/>
          </p:cNvSpPr>
          <p:nvPr/>
        </p:nvSpPr>
        <p:spPr bwMode="auto">
          <a:xfrm rot="-5400000">
            <a:off x="3600450" y="3654426"/>
            <a:ext cx="142875" cy="215900"/>
          </a:xfrm>
          <a:prstGeom prst="downArrow">
            <a:avLst>
              <a:gd name="adj1" fmla="val 50000"/>
              <a:gd name="adj2" fmla="val 50370"/>
            </a:avLst>
          </a:prstGeom>
          <a:solidFill>
            <a:srgbClr val="557C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321" name="Shape 146"/>
          <p:cNvSpPr>
            <a:spLocks noChangeArrowheads="1"/>
          </p:cNvSpPr>
          <p:nvPr/>
        </p:nvSpPr>
        <p:spPr bwMode="auto">
          <a:xfrm>
            <a:off x="5795963" y="2708275"/>
            <a:ext cx="2649537" cy="623888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PDMS</a:t>
            </a:r>
          </a:p>
        </p:txBody>
      </p:sp>
      <p:sp>
        <p:nvSpPr>
          <p:cNvPr id="13322" name="Shape 153"/>
          <p:cNvSpPr>
            <a:spLocks noChangeArrowheads="1"/>
          </p:cNvSpPr>
          <p:nvPr/>
        </p:nvSpPr>
        <p:spPr bwMode="auto">
          <a:xfrm rot="5340000">
            <a:off x="5545137" y="2935288"/>
            <a:ext cx="142875" cy="215900"/>
          </a:xfrm>
          <a:prstGeom prst="downArrow">
            <a:avLst>
              <a:gd name="adj1" fmla="val 50000"/>
              <a:gd name="adj2" fmla="val 50370"/>
            </a:avLst>
          </a:prstGeom>
          <a:solidFill>
            <a:srgbClr val="557C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323" name="Shape 146"/>
          <p:cNvSpPr>
            <a:spLocks noChangeArrowheads="1"/>
          </p:cNvSpPr>
          <p:nvPr/>
        </p:nvSpPr>
        <p:spPr bwMode="auto">
          <a:xfrm>
            <a:off x="5795963" y="3500438"/>
            <a:ext cx="2649537" cy="623887"/>
          </a:xfrm>
          <a:prstGeom prst="roundRect">
            <a:avLst>
              <a:gd name="adj" fmla="val 16667"/>
            </a:avLst>
          </a:prstGeom>
          <a:solidFill>
            <a:srgbClr val="C5F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1200">
                <a:solidFill>
                  <a:srgbClr val="000000"/>
                </a:solidFill>
                <a:sym typeface="Arial" charset="0"/>
              </a:rPr>
              <a:t>Plant4D</a:t>
            </a:r>
          </a:p>
        </p:txBody>
      </p:sp>
      <p:sp>
        <p:nvSpPr>
          <p:cNvPr id="13324" name="Shape 153"/>
          <p:cNvSpPr>
            <a:spLocks noChangeArrowheads="1"/>
          </p:cNvSpPr>
          <p:nvPr/>
        </p:nvSpPr>
        <p:spPr bwMode="auto">
          <a:xfrm rot="5340000">
            <a:off x="5545137" y="3683001"/>
            <a:ext cx="142875" cy="215900"/>
          </a:xfrm>
          <a:prstGeom prst="downArrow">
            <a:avLst>
              <a:gd name="adj1" fmla="val 50000"/>
              <a:gd name="adj2" fmla="val 50370"/>
            </a:avLst>
          </a:prstGeom>
          <a:solidFill>
            <a:srgbClr val="557C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endParaRPr lang="ru-RU" sz="140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 bwMode="auto">
          <a:xfrm>
            <a:off x="539750" y="14843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smtClean="0"/>
              <a:t>Добавлены изоляционные материалы</a:t>
            </a:r>
          </a:p>
          <a:p>
            <a:pPr lvl="1" eaLnBrk="1" hangingPunct="1"/>
            <a:r>
              <a:rPr lang="en-US" sz="1600" smtClean="0"/>
              <a:t>WATTAT</a:t>
            </a:r>
          </a:p>
          <a:p>
            <a:pPr lvl="1"/>
            <a:r>
              <a:rPr lang="ru-RU" sz="1600" smtClean="0"/>
              <a:t>K-FLEX ENERGO </a:t>
            </a:r>
            <a:endParaRPr lang="en-US" sz="1600" smtClean="0"/>
          </a:p>
          <a:p>
            <a:r>
              <a:rPr lang="ru-RU" sz="1800" smtClean="0"/>
              <a:t>Актуализированы данные по материалам </a:t>
            </a:r>
            <a:r>
              <a:rPr lang="en-US" sz="1800" smtClean="0"/>
              <a:t>PAROC, ISOTEC, Kaiflex</a:t>
            </a:r>
            <a:r>
              <a:rPr lang="ru-RU" sz="1800" smtClean="0"/>
              <a:t>, </a:t>
            </a:r>
            <a:r>
              <a:rPr lang="en-US" sz="1800" smtClean="0"/>
              <a:t>URSA </a:t>
            </a:r>
            <a:r>
              <a:rPr lang="ru-RU" sz="1800" smtClean="0"/>
              <a:t>и др.</a:t>
            </a:r>
          </a:p>
          <a:p>
            <a:pPr eaLnBrk="1" hangingPunct="1"/>
            <a:r>
              <a:rPr lang="ru-RU" sz="1800" smtClean="0"/>
              <a:t>Добавлены альбомы технических решений по материалам</a:t>
            </a:r>
          </a:p>
          <a:p>
            <a:pPr lvl="1" eaLnBrk="1" hangingPunct="1"/>
            <a:r>
              <a:rPr lang="en-US" sz="1600" smtClean="0"/>
              <a:t>KAIFLEX</a:t>
            </a:r>
          </a:p>
          <a:p>
            <a:pPr lvl="1" eaLnBrk="1" hangingPunct="1"/>
            <a:r>
              <a:rPr lang="en-US" sz="1600" smtClean="0"/>
              <a:t>URSA</a:t>
            </a:r>
          </a:p>
          <a:p>
            <a:pPr lvl="1" eaLnBrk="1" hangingPunct="1"/>
            <a:r>
              <a:rPr lang="en-US" sz="1600" smtClean="0"/>
              <a:t>ISOTEC</a:t>
            </a:r>
          </a:p>
          <a:p>
            <a:pPr eaLnBrk="1" hangingPunct="1"/>
            <a:r>
              <a:rPr lang="ru-RU" sz="1800" smtClean="0"/>
              <a:t>Внесены изменения в соответствующие правила выбора</a:t>
            </a:r>
          </a:p>
          <a:p>
            <a:pPr eaLnBrk="1" hangingPunct="1"/>
            <a:r>
              <a:rPr lang="ru-RU" sz="1800" smtClean="0"/>
              <a:t>Задание «дополнительного параметра» для уточнения выбора материала</a:t>
            </a:r>
          </a:p>
          <a:p>
            <a:pPr eaLnBrk="1" hangingPunct="1"/>
            <a:r>
              <a:rPr lang="ru-RU" sz="1800" smtClean="0"/>
              <a:t>Учет толщины кабеля электрообогрева</a:t>
            </a:r>
          </a:p>
          <a:p>
            <a:pPr eaLnBrk="1" hangingPunct="1"/>
            <a:r>
              <a:rPr lang="ru-RU" sz="1800" smtClean="0"/>
              <a:t>Учет змеевиков при расчете поверхностей и объемов емкостей с наружным обогревом </a:t>
            </a:r>
          </a:p>
          <a:p>
            <a:pPr eaLnBrk="1" hangingPunct="1"/>
            <a:r>
              <a:rPr lang="ru-RU" sz="1800" smtClean="0"/>
              <a:t>И многое другое!</a:t>
            </a:r>
          </a:p>
          <a:p>
            <a:pPr eaLnBrk="1" hangingPunct="1"/>
            <a:endParaRPr lang="ru-RU" sz="180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3713" y="981075"/>
            <a:ext cx="568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+mj-lt"/>
              </a:rPr>
              <a:t>Что нового появилось в версиях 2.40 и 2.41?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484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Clr>
                <a:srgbClr val="9BBB59"/>
              </a:buClr>
              <a:buFontTx/>
              <a:buChar char="•"/>
            </a:pPr>
            <a:endParaRPr lang="ru-RU" sz="1800" smtClean="0"/>
          </a:p>
          <a:p>
            <a:pPr>
              <a:lnSpc>
                <a:spcPct val="80000"/>
              </a:lnSpc>
              <a:buClr>
                <a:srgbClr val="9BBB59"/>
              </a:buClr>
              <a:buFontTx/>
              <a:buChar char="•"/>
            </a:pPr>
            <a:r>
              <a:rPr lang="ru-RU" sz="1800" smtClean="0"/>
              <a:t>Новые расчетные возможности: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ru-RU" sz="1800" smtClean="0"/>
              <a:t>Электрообогрев</a:t>
            </a:r>
          </a:p>
          <a:p>
            <a:pPr lvl="2">
              <a:lnSpc>
                <a:spcPct val="80000"/>
              </a:lnSpc>
              <a:buFontTx/>
              <a:buChar char="•"/>
            </a:pPr>
            <a:r>
              <a:rPr lang="ru-RU" sz="1800" smtClean="0"/>
              <a:t>Выдача задания на проектирование системы электрообогрева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ru-RU" sz="1800" smtClean="0"/>
              <a:t>Расчет подогревателей аппаратов (наружных, внутренних)</a:t>
            </a:r>
          </a:p>
          <a:p>
            <a:pPr>
              <a:lnSpc>
                <a:spcPct val="80000"/>
              </a:lnSpc>
              <a:buClr>
                <a:srgbClr val="9BBB59"/>
              </a:buClr>
              <a:buFontTx/>
              <a:buChar char="•"/>
            </a:pPr>
            <a:r>
              <a:rPr lang="ru-RU" sz="1800" smtClean="0"/>
              <a:t>Пополнение БД материалов</a:t>
            </a:r>
          </a:p>
          <a:p>
            <a:pPr>
              <a:lnSpc>
                <a:spcPct val="80000"/>
              </a:lnSpc>
              <a:buClr>
                <a:srgbClr val="9BBB59"/>
              </a:buClr>
              <a:buFontTx/>
              <a:buChar char="•"/>
            </a:pPr>
            <a:r>
              <a:rPr lang="ru-RU" sz="1800" smtClean="0"/>
              <a:t>Учет высоты расположения </a:t>
            </a:r>
            <a:br>
              <a:rPr lang="ru-RU" sz="1800" smtClean="0"/>
            </a:br>
            <a:r>
              <a:rPr lang="ru-RU" sz="1800" smtClean="0"/>
              <a:t>при расчете объемов работ и лесов</a:t>
            </a:r>
          </a:p>
          <a:p>
            <a:pPr>
              <a:lnSpc>
                <a:spcPct val="80000"/>
              </a:lnSpc>
              <a:buClr>
                <a:srgbClr val="9BBB59"/>
              </a:buClr>
              <a:buFontTx/>
              <a:buChar char="•"/>
            </a:pPr>
            <a:r>
              <a:rPr lang="ru-RU" sz="1800" smtClean="0"/>
              <a:t>Альбомы чертежей типовых конструкций</a:t>
            </a:r>
          </a:p>
          <a:p>
            <a:pPr algn="ctr">
              <a:lnSpc>
                <a:spcPct val="80000"/>
              </a:lnSpc>
              <a:buClr>
                <a:srgbClr val="9BBB59"/>
              </a:buClr>
              <a:buFont typeface="Monotype Sorts"/>
              <a:buNone/>
            </a:pPr>
            <a:endParaRPr lang="ru-RU" sz="1800" smtClean="0"/>
          </a:p>
          <a:p>
            <a:pPr algn="ctr">
              <a:lnSpc>
                <a:spcPct val="80000"/>
              </a:lnSpc>
              <a:buClr>
                <a:srgbClr val="9BBB59"/>
              </a:buClr>
              <a:buFont typeface="Monotype Sorts"/>
              <a:buNone/>
            </a:pPr>
            <a:endParaRPr lang="ru-RU" sz="1800" smtClean="0"/>
          </a:p>
          <a:p>
            <a:pPr algn="ctr">
              <a:lnSpc>
                <a:spcPct val="80000"/>
              </a:lnSpc>
              <a:buClr>
                <a:srgbClr val="9BBB59"/>
              </a:buClr>
              <a:buFont typeface="Monotype Sorts"/>
              <a:buNone/>
            </a:pPr>
            <a:r>
              <a:rPr lang="ru-RU" sz="1800" smtClean="0"/>
              <a:t>ВАШИ ПОЖЕЛАНИЯ?</a:t>
            </a:r>
            <a:endParaRPr lang="en-US" sz="1800" smtClean="0"/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3713" y="981075"/>
            <a:ext cx="568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Планы на будущее</a:t>
            </a:r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44675"/>
            <a:ext cx="8229600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ru-RU" smtClean="0"/>
              <a:t>Вопросы???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3713" y="981075"/>
            <a:ext cx="568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Спасибо за внимание!!!</a:t>
            </a:r>
            <a:endParaRPr lang="en-US" sz="2400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64643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Прямоугольник 1"/>
          <p:cNvSpPr>
            <a:spLocks noChangeArrowheads="1"/>
          </p:cNvSpPr>
          <p:nvPr/>
        </p:nvSpPr>
        <p:spPr bwMode="auto">
          <a:xfrm>
            <a:off x="1042988" y="981075"/>
            <a:ext cx="6913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chemeClr val="tx2"/>
                </a:solidFill>
                <a:latin typeface="Calibri" pitchFamily="34" charset="0"/>
              </a:rPr>
              <a:t>Проектирование промышленной </a:t>
            </a:r>
            <a:br>
              <a:rPr lang="ru-RU" altLang="ru-RU" sz="2400" b="1" i="1">
                <a:solidFill>
                  <a:schemeClr val="tx2"/>
                </a:solidFill>
                <a:latin typeface="Calibri" pitchFamily="34" charset="0"/>
              </a:rPr>
            </a:br>
            <a:r>
              <a:rPr lang="ru-RU" altLang="ru-RU" sz="2400" b="1" i="1">
                <a:solidFill>
                  <a:schemeClr val="tx2"/>
                </a:solidFill>
                <a:latin typeface="Calibri" pitchFamily="34" charset="0"/>
              </a:rPr>
              <a:t>тепловой изоляции</a:t>
            </a:r>
            <a:r>
              <a:rPr lang="ru-RU" altLang="ru-RU" sz="2400">
                <a:latin typeface="Calibri" pitchFamily="34" charset="0"/>
              </a:rPr>
              <a:t/>
            </a:r>
            <a:br>
              <a:rPr lang="ru-RU" alt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395288" y="2133600"/>
            <a:ext cx="85693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EB613D"/>
              </a:buClr>
            </a:pPr>
            <a:r>
              <a:rPr lang="ru-RU" altLang="ru-RU" sz="2000">
                <a:solidFill>
                  <a:srgbClr val="8A0E2C"/>
                </a:solidFill>
              </a:rPr>
              <a:t>Большая красная кнопка</a:t>
            </a:r>
            <a:r>
              <a:rPr lang="ru-RU" altLang="ru-RU" sz="2000"/>
              <a:t> – автоматизированное решение всех основных задач расчета и проектирования тепловой изоляции оборудования и трубопроводов</a:t>
            </a:r>
            <a:r>
              <a:rPr lang="en-US" altLang="ru-RU" sz="2000"/>
              <a:t>:</a:t>
            </a:r>
            <a:endParaRPr lang="ru-RU" altLang="ru-RU" sz="2000"/>
          </a:p>
          <a:p>
            <a:pPr marL="742950" lvl="1" indent="-285750">
              <a:lnSpc>
                <a:spcPct val="120000"/>
              </a:lnSpc>
              <a:buClr>
                <a:srgbClr val="EB613D"/>
              </a:buClr>
              <a:buFont typeface="Arial" charset="0"/>
              <a:buChar char="•"/>
            </a:pPr>
            <a:r>
              <a:rPr lang="ru-RU" altLang="ru-RU"/>
              <a:t>Расчет толщины теплоизоляции </a:t>
            </a:r>
          </a:p>
          <a:p>
            <a:pPr marL="742950" lvl="1" indent="-285750">
              <a:lnSpc>
                <a:spcPct val="120000"/>
              </a:lnSpc>
              <a:buClr>
                <a:srgbClr val="EB613D"/>
              </a:buClr>
              <a:buFont typeface="Arial" charset="0"/>
              <a:buChar char="•"/>
            </a:pPr>
            <a:r>
              <a:rPr lang="ru-RU" altLang="ru-RU"/>
              <a:t>Формирование всех элементов теплоизоляционной конструкции</a:t>
            </a:r>
          </a:p>
          <a:p>
            <a:pPr marL="742950" lvl="1" indent="-285750">
              <a:lnSpc>
                <a:spcPct val="120000"/>
              </a:lnSpc>
              <a:buClr>
                <a:srgbClr val="EB613D"/>
              </a:buClr>
              <a:buFont typeface="Arial" charset="0"/>
              <a:buChar char="•"/>
            </a:pPr>
            <a:r>
              <a:rPr lang="ru-RU" altLang="ru-RU"/>
              <a:t>Выпуск проектных документов по теплоизоляции (ВТ, СО, ВР) для всего проекта</a:t>
            </a:r>
          </a:p>
          <a:p>
            <a:endParaRPr lang="ru-RU" altLang="ru-RU"/>
          </a:p>
          <a:p>
            <a:r>
              <a:rPr lang="ru-RU" altLang="ru-RU"/>
              <a:t>Сертификат соответствия СНиП 41-03-2003 (СП 61.13330-2012)  и ГОСТ 21.405</a:t>
            </a:r>
          </a:p>
          <a:p>
            <a:pPr marL="742950" lvl="1" indent="-285750">
              <a:lnSpc>
                <a:spcPct val="120000"/>
              </a:lnSpc>
              <a:buClr>
                <a:srgbClr val="EB613D"/>
              </a:buClr>
              <a:buFont typeface="Arial" charset="0"/>
              <a:buChar char="•"/>
            </a:pPr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60575"/>
            <a:ext cx="8229600" cy="2808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Char char="•"/>
            </a:pPr>
            <a:r>
              <a:rPr lang="ru-RU" altLang="ru-RU" sz="2000" smtClean="0"/>
              <a:t>Технологические установки в нефтегазовой промышленности, нефтепереработке, нефтехимии, химии, энергетике, металлургии и др. отраслях промышленности</a:t>
            </a:r>
          </a:p>
          <a:p>
            <a:pPr lvl="1">
              <a:buFontTx/>
              <a:buChar char="•"/>
            </a:pPr>
            <a:r>
              <a:rPr lang="ru-RU" altLang="ru-RU" sz="2000" smtClean="0"/>
              <a:t>Трубопроводы обвязки нефтегазовых месторождений</a:t>
            </a:r>
          </a:p>
          <a:p>
            <a:pPr lvl="1">
              <a:buFontTx/>
              <a:buChar char="•"/>
            </a:pPr>
            <a:r>
              <a:rPr lang="ru-RU" altLang="ru-RU" sz="2000" smtClean="0"/>
              <a:t>Магистральные трубопроводы</a:t>
            </a:r>
          </a:p>
          <a:p>
            <a:pPr lvl="1">
              <a:buFontTx/>
              <a:buChar char="•"/>
            </a:pPr>
            <a:r>
              <a:rPr lang="ru-RU" altLang="ru-RU" sz="2000" smtClean="0"/>
              <a:t>Тепловые сети</a:t>
            </a:r>
            <a:endParaRPr lang="en-GB" altLang="ru-RU" sz="2000" smtClean="0"/>
          </a:p>
          <a:p>
            <a:endParaRPr lang="ru-RU" sz="2000" smtClean="0"/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1042988" y="981075"/>
            <a:ext cx="6913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chemeClr val="tx2"/>
                </a:solidFill>
                <a:latin typeface="Calibri" pitchFamily="34" charset="0"/>
              </a:rPr>
              <a:t>Виды изолируемого оборудования и трубопроводов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Прямоугольник 1"/>
          <p:cNvSpPr>
            <a:spLocks noChangeArrowheads="1"/>
          </p:cNvSpPr>
          <p:nvPr/>
        </p:nvSpPr>
        <p:spPr bwMode="auto">
          <a:xfrm>
            <a:off x="2124075" y="976313"/>
            <a:ext cx="4319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tx2"/>
                </a:solidFill>
                <a:latin typeface="+mj-lt"/>
              </a:rPr>
              <a:t>Рассчитываемые объекты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561975" y="2085975"/>
            <a:ext cx="331311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Элементы трубопроводов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 </a:t>
            </a:r>
            <a:r>
              <a:rPr lang="ru-RU">
                <a:latin typeface="Calibri" pitchFamily="34" charset="0"/>
              </a:rPr>
              <a:t>      </a:t>
            </a:r>
            <a:r>
              <a:rPr lang="ru-RU" sz="1600">
                <a:latin typeface="Calibri" pitchFamily="34" charset="0"/>
              </a:rPr>
              <a:t>Прямые участки труб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          Отводы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          Переходы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          Арматура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         Фланцевые соединения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         Двухтрубная прокладка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228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738" y="2678113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2938463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263" y="3141663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975" y="3459163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0738" y="3697288"/>
            <a:ext cx="228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Прямоугольник 11"/>
          <p:cNvSpPr>
            <a:spLocks noChangeArrowheads="1"/>
          </p:cNvSpPr>
          <p:nvPr/>
        </p:nvSpPr>
        <p:spPr bwMode="auto">
          <a:xfrm>
            <a:off x="4859338" y="1700213"/>
            <a:ext cx="3313112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Calibri" pitchFamily="34" charset="0"/>
              </a:rPr>
              <a:t>Элементы оборудования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  </a:t>
            </a:r>
            <a:r>
              <a:rPr lang="ru-RU">
                <a:latin typeface="Calibri" pitchFamily="34" charset="0"/>
              </a:rPr>
              <a:t>      </a:t>
            </a:r>
            <a:r>
              <a:rPr lang="ru-RU" sz="1600">
                <a:latin typeface="Calibri" pitchFamily="34" charset="0"/>
              </a:rPr>
              <a:t>Простые аппараты</a:t>
            </a:r>
            <a:r>
              <a:rPr lang="en-US" sz="1600">
                <a:latin typeface="Calibri" pitchFamily="34" charset="0"/>
              </a:rPr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100">
                <a:latin typeface="Calibri" pitchFamily="34" charset="0"/>
              </a:rPr>
              <a:t>Емкости, насосы, теплообменники, газгольдеры, аппараты типа «короб»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100">
                <a:latin typeface="Calibri" pitchFamily="34" charset="0"/>
              </a:rPr>
              <a:t>Воздуховоды и газоходы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100">
                <a:latin typeface="Calibri" pitchFamily="34" charset="0"/>
              </a:rPr>
              <a:t>Резервуары + наружный обогрев</a:t>
            </a:r>
          </a:p>
          <a:p>
            <a:pPr>
              <a:buFont typeface="Arial" charset="0"/>
              <a:buChar char="•"/>
            </a:pPr>
            <a:r>
              <a:rPr lang="ru-RU" sz="1100">
                <a:latin typeface="Calibri" pitchFamily="34" charset="0"/>
              </a:rPr>
              <a:t>             </a:t>
            </a:r>
            <a:r>
              <a:rPr lang="ru-RU" sz="1600">
                <a:latin typeface="Calibri" pitchFamily="34" charset="0"/>
              </a:rPr>
              <a:t>Конструктивные элементы</a:t>
            </a:r>
            <a:r>
              <a:rPr lang="en-US" sz="1100">
                <a:latin typeface="Calibri" pitchFamily="34" charset="0"/>
              </a:rPr>
              <a:t>: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100">
                <a:latin typeface="Calibri" pitchFamily="34" charset="0"/>
              </a:rPr>
              <a:t>Обечайки и днища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100">
                <a:latin typeface="Calibri" pitchFamily="34" charset="0"/>
              </a:rPr>
              <a:t>Штуцеры, люки и фланцевые соединения</a:t>
            </a:r>
          </a:p>
          <a:p>
            <a:pPr>
              <a:buFont typeface="Arial" charset="0"/>
              <a:buChar char="•"/>
            </a:pPr>
            <a:r>
              <a:rPr lang="ru-RU" sz="1600">
                <a:latin typeface="Calibri" pitchFamily="34" charset="0"/>
              </a:rPr>
              <a:t>          Составное оборудование:</a:t>
            </a:r>
          </a:p>
          <a:p>
            <a:pPr marL="742950" lvl="1" indent="-285750">
              <a:buFont typeface="Arial" charset="0"/>
              <a:buChar char="•"/>
            </a:pPr>
            <a:r>
              <a:rPr lang="ru-RU" sz="1100">
                <a:latin typeface="Calibri" pitchFamily="34" charset="0"/>
              </a:rPr>
              <a:t>Сложное составное оборудование из обечаек и днищ, штуцеров, люков и фланцевых соединений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38738" y="2174875"/>
            <a:ext cx="200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11750" y="3867150"/>
            <a:ext cx="2476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0325" y="3167063"/>
            <a:ext cx="2190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Rectangle 14"/>
          <p:cNvSpPr>
            <a:spLocks noChangeArrowheads="1"/>
          </p:cNvSpPr>
          <p:nvPr/>
        </p:nvSpPr>
        <p:spPr bwMode="auto">
          <a:xfrm>
            <a:off x="1979613" y="4508500"/>
            <a:ext cx="389413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Расположение</a:t>
            </a:r>
            <a:r>
              <a:rPr lang="en-US">
                <a:solidFill>
                  <a:schemeClr val="tx2"/>
                </a:solidFill>
              </a:rPr>
              <a:t>:</a:t>
            </a:r>
            <a:endParaRPr lang="ru-RU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r>
              <a:rPr lang="ru-RU" sz="1600"/>
              <a:t> На улице</a:t>
            </a:r>
          </a:p>
          <a:p>
            <a:pPr>
              <a:buFontTx/>
              <a:buChar char="•"/>
            </a:pPr>
            <a:r>
              <a:rPr lang="ru-RU" sz="1600"/>
              <a:t> В помещении</a:t>
            </a:r>
          </a:p>
          <a:p>
            <a:pPr>
              <a:buFontTx/>
              <a:buChar char="•"/>
            </a:pPr>
            <a:r>
              <a:rPr lang="ru-RU" sz="1600"/>
              <a:t> Под землей (в канале и бесканально)</a:t>
            </a:r>
            <a:endParaRPr lang="en-US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9750" y="1052513"/>
            <a:ext cx="817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Критерии </a:t>
            </a:r>
            <a:r>
              <a:rPr lang="ru-RU" sz="2400" b="1" dirty="0">
                <a:solidFill>
                  <a:schemeClr val="tx2"/>
                </a:solidFill>
                <a:latin typeface="+mj-lt"/>
              </a:rPr>
              <a:t>и особенности расчета толщины изоляции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16113"/>
            <a:ext cx="4991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73238"/>
            <a:ext cx="8229600" cy="3238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000" b="1" smtClean="0"/>
              <a:t>Подбор изоляционных материалов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Автоматический подбор материалов из  БД в соответствии с правилами выбора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Ручной ввод материалов изоляции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000" b="1" smtClean="0"/>
              <a:t>Подбор типоразмеров материалов изоляции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Автоматический выбор из всех типоразмеров ГОСТ либо типоразмеров, выпускаемых данным производителем. Подбирается оптимальный вариант по числу и набору слоев.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Ручное задание типоразмеров.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4075" y="1125538"/>
            <a:ext cx="5126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Подбор материалов и типоразмеров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075613" cy="3989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z="1800" smtClean="0"/>
          </a:p>
          <a:p>
            <a:pPr eaLnBrk="1" hangingPunct="1"/>
            <a:r>
              <a:rPr lang="ru-RU" sz="2000" smtClean="0"/>
              <a:t>Вывод на экран изоляционной конструкции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для каждого изолируемого объекта</a:t>
            </a:r>
          </a:p>
          <a:p>
            <a:pPr eaLnBrk="1" hangingPunct="1"/>
            <a:r>
              <a:rPr lang="ru-RU" sz="2000" smtClean="0"/>
              <a:t>Вывод настраиваемых форм по проекту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в целом:</a:t>
            </a:r>
          </a:p>
          <a:p>
            <a:pPr lvl="1" eaLnBrk="1" hangingPunct="1"/>
            <a:r>
              <a:rPr lang="ru-RU" sz="1600" smtClean="0"/>
              <a:t>Техномонтажная ведомость,</a:t>
            </a:r>
          </a:p>
          <a:p>
            <a:pPr lvl="1" eaLnBrk="1" hangingPunct="1"/>
            <a:r>
              <a:rPr lang="ru-RU" sz="1600" smtClean="0"/>
              <a:t>Спецификация,</a:t>
            </a:r>
          </a:p>
          <a:p>
            <a:pPr lvl="1" eaLnBrk="1" hangingPunct="1"/>
            <a:r>
              <a:rPr lang="ru-RU" sz="1600" smtClean="0"/>
              <a:t>Ведомость объемов работ.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4075" y="1125538"/>
            <a:ext cx="4930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Формы представления результатов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133600"/>
            <a:ext cx="24955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39975" y="1125538"/>
            <a:ext cx="49355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База данных материалов изоляции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773238"/>
            <a:ext cx="48482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539750" y="1773238"/>
            <a:ext cx="29527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 sz="1600"/>
              <a:t>Около 1500 материалов</a:t>
            </a:r>
          </a:p>
          <a:p>
            <a:pPr>
              <a:buFont typeface="Arial" charset="0"/>
              <a:buChar char="•"/>
            </a:pPr>
            <a:r>
              <a:rPr lang="ru-RU" sz="1600"/>
              <a:t> Открытая</a:t>
            </a:r>
          </a:p>
          <a:p>
            <a:pPr>
              <a:buFont typeface="Arial" charset="0"/>
              <a:buChar char="•"/>
            </a:pPr>
            <a:r>
              <a:rPr lang="ru-RU" sz="1600"/>
              <a:t> Постоянно обновляемая</a:t>
            </a:r>
          </a:p>
          <a:p>
            <a:pPr>
              <a:buFont typeface="Arial" charset="0"/>
              <a:buChar char="•"/>
            </a:pPr>
            <a:r>
              <a:rPr lang="ru-RU" altLang="ru-RU" sz="1600"/>
              <a:t> Основные и вспомогательные материалы</a:t>
            </a:r>
          </a:p>
          <a:p>
            <a:pPr>
              <a:buFont typeface="Arial" charset="0"/>
              <a:buChar char="•"/>
            </a:pPr>
            <a:r>
              <a:rPr lang="ru-RU" altLang="ru-RU" sz="1600"/>
              <a:t> Производители  производимые ими типоразмеры</a:t>
            </a:r>
          </a:p>
          <a:p>
            <a:pPr>
              <a:buFont typeface="Arial" charset="0"/>
              <a:buChar char="•"/>
            </a:pPr>
            <a:r>
              <a:rPr lang="ru-RU" sz="1600"/>
              <a:t> Наличие программы редактирования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3350" y="908050"/>
            <a:ext cx="662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Правила автоматического выбора материалов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179388" y="1989138"/>
            <a:ext cx="2447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Варианты выбора:</a:t>
            </a:r>
          </a:p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 sz="1600"/>
              <a:t>Материалы изоляции</a:t>
            </a:r>
          </a:p>
          <a:p>
            <a:pPr>
              <a:buFont typeface="Arial" charset="0"/>
              <a:buChar char="•"/>
            </a:pPr>
            <a:r>
              <a:rPr lang="ru-RU" sz="1600"/>
              <a:t> Правила выбора</a:t>
            </a:r>
          </a:p>
          <a:p>
            <a:pPr>
              <a:buFont typeface="Arial" charset="0"/>
              <a:buChar char="•"/>
            </a:pPr>
            <a:endParaRPr lang="ru-RU"/>
          </a:p>
        </p:txBody>
      </p:sp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323850" y="4724400"/>
            <a:ext cx="33845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</a:t>
            </a:r>
            <a:r>
              <a:rPr lang="ru-RU" sz="1600"/>
              <a:t>Постоянная обновляемость</a:t>
            </a:r>
          </a:p>
          <a:p>
            <a:pPr>
              <a:buFont typeface="Arial" charset="0"/>
              <a:buChar char="•"/>
            </a:pPr>
            <a:r>
              <a:rPr lang="ru-RU" sz="1600"/>
              <a:t> Открытость</a:t>
            </a:r>
          </a:p>
          <a:p>
            <a:pPr>
              <a:buFont typeface="Arial" charset="0"/>
              <a:buChar char="•"/>
            </a:pPr>
            <a:r>
              <a:rPr lang="ru-RU" sz="1600"/>
              <a:t> Интерфейс редактирования конечным пользователем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1700213"/>
            <a:ext cx="6448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716338"/>
            <a:ext cx="32004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383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Monotype Sorts</vt:lpstr>
      <vt:lpstr>Wingdings</vt:lpstr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NTP Truboprovod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pronin</dc:creator>
  <cp:lastModifiedBy>Елена</cp:lastModifiedBy>
  <cp:revision>73</cp:revision>
  <dcterms:created xsi:type="dcterms:W3CDTF">2014-11-14T09:41:55Z</dcterms:created>
  <dcterms:modified xsi:type="dcterms:W3CDTF">2014-11-25T11:20:21Z</dcterms:modified>
</cp:coreProperties>
</file>